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7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88" r:id="rId36"/>
    <p:sldId id="290" r:id="rId37"/>
    <p:sldId id="315" r:id="rId38"/>
    <p:sldId id="298" r:id="rId39"/>
    <p:sldId id="296" r:id="rId40"/>
    <p:sldId id="297" r:id="rId41"/>
    <p:sldId id="299" r:id="rId42"/>
    <p:sldId id="295" r:id="rId43"/>
    <p:sldId id="336" r:id="rId44"/>
    <p:sldId id="300" r:id="rId45"/>
    <p:sldId id="301" r:id="rId46"/>
    <p:sldId id="302" r:id="rId47"/>
    <p:sldId id="303" r:id="rId48"/>
    <p:sldId id="304" r:id="rId49"/>
    <p:sldId id="338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53" r:id="rId61"/>
    <p:sldId id="356" r:id="rId62"/>
    <p:sldId id="354" r:id="rId63"/>
    <p:sldId id="357" r:id="rId64"/>
    <p:sldId id="355" r:id="rId65"/>
    <p:sldId id="358" r:id="rId66"/>
    <p:sldId id="360" r:id="rId67"/>
    <p:sldId id="361" r:id="rId68"/>
    <p:sldId id="362" r:id="rId69"/>
    <p:sldId id="363" r:id="rId70"/>
    <p:sldId id="368" r:id="rId71"/>
    <p:sldId id="366" r:id="rId72"/>
    <p:sldId id="367" r:id="rId73"/>
    <p:sldId id="369" r:id="rId74"/>
    <p:sldId id="370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0" y="-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230c65b7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230c65b7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aLS8gHzRO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452375" y="11402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  <a:r>
              <a:rPr lang="en-IN" b="1"/>
              <a:t>Unit-1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277692" y="1588456"/>
            <a:ext cx="9026590" cy="4143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/>
          <p:nvPr/>
        </p:nvSpPr>
        <p:spPr>
          <a:xfrm>
            <a:off x="3695814" y="5814246"/>
            <a:ext cx="35680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model-based reflex agent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2. Model-based reflex agent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259241" y="1527289"/>
            <a:ext cx="9324121" cy="322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1"/>
          <p:cNvSpPr/>
          <p:nvPr/>
        </p:nvSpPr>
        <p:spPr>
          <a:xfrm>
            <a:off x="4167744" y="5086197"/>
            <a:ext cx="350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model-based reflex agent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243054" y="1330528"/>
            <a:ext cx="9132529" cy="4227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"/>
          <p:cNvSpPr/>
          <p:nvPr/>
        </p:nvSpPr>
        <p:spPr>
          <a:xfrm>
            <a:off x="3523441" y="5869967"/>
            <a:ext cx="40632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model-based, goal-based agent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3. Goal-based agent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398447" y="1593669"/>
            <a:ext cx="8544837" cy="396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>
            <a:off x="3282716" y="5674026"/>
            <a:ext cx="4225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model-based, utility-based agent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4. Utility-based agent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Learning Agent</a:t>
            </a:r>
            <a:endParaRPr b="1"/>
          </a:p>
        </p:txBody>
      </p:sp>
      <p:pic>
        <p:nvPicPr>
          <p:cNvPr id="172" name="Google Shape;172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730395" y="1802674"/>
            <a:ext cx="7361354" cy="370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/>
          <p:nvPr/>
        </p:nvSpPr>
        <p:spPr>
          <a:xfrm>
            <a:off x="3680919" y="5622009"/>
            <a:ext cx="3209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general learning agent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How the components of agent programs work</a:t>
            </a:r>
            <a:endParaRPr b="1"/>
          </a:p>
        </p:txBody>
      </p:sp>
      <p:pic>
        <p:nvPicPr>
          <p:cNvPr id="179" name="Google Shape;17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229719" y="1690688"/>
            <a:ext cx="8471187" cy="3155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>
            <a:off x="1817914" y="5170792"/>
            <a:ext cx="855617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Three ways to represent states and the transitions between them. (a) Atomic representation; (b) Factored representation; (c) Structured representation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0105" y="457200"/>
            <a:ext cx="7509510" cy="866140"/>
          </a:xfrm>
        </p:spPr>
        <p:txBody>
          <a:bodyPr/>
          <a:lstStyle/>
          <a:p>
            <a:r>
              <a:rPr lang="en-IN" altLang="en-US" b="1"/>
              <a:t>What are search algorithms?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199515" y="3789045"/>
            <a:ext cx="9952990" cy="2223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85" y="1484630"/>
            <a:ext cx="3848735" cy="23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049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Solving Problem by searching</a:t>
            </a:r>
            <a:endParaRPr b="1"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Introduction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Problem searching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General problem solving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 panose="020F0502020204030204"/>
              <a:buAutoNum type="romanLcPeriod"/>
            </a:pPr>
            <a:r>
              <a:rPr lang="en-IN"/>
              <a:t>Production System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 panose="020F0502020204030204"/>
              <a:buAutoNum type="romanLcPeriod"/>
            </a:pPr>
            <a:r>
              <a:rPr lang="en-IN"/>
              <a:t>State space search</a:t>
            </a: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N" b="1"/>
              <a:t>I. Production System(PS)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b="1"/>
              <a:t>How PS works: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b="1"/>
              <a:t>Advantages of PS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b="1"/>
              <a:t>Characteristics of PS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IN" b="1"/>
              <a:t>Example- 1. Water Jug Problem</a:t>
            </a:r>
            <a:br>
              <a:rPr lang="en-IN" b="1"/>
            </a:br>
            <a:endParaRPr b="1"/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3588" y="1766869"/>
            <a:ext cx="9679577" cy="16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/>
        </p:nvSpPr>
        <p:spPr>
          <a:xfrm>
            <a:off x="838200" y="1345474"/>
            <a:ext cx="35770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Problem Statement: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3589" y="4417615"/>
            <a:ext cx="9679577" cy="14531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953589" y="4048283"/>
            <a:ext cx="35770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State space: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953588" y="3660211"/>
            <a:ext cx="35770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Solution: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r>
              <a:rPr lang="en-IN" sz="1800" b="1"/>
              <a:t>Table. Production rules for water jug problem</a:t>
            </a:r>
            <a:endParaRPr sz="1800" b="1"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07668" y="1315237"/>
            <a:ext cx="5827796" cy="543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35464" y="1315238"/>
            <a:ext cx="4118336" cy="543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22600" y="1372993"/>
            <a:ext cx="370136" cy="53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838200" y="869059"/>
            <a:ext cx="10515600" cy="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r>
              <a:rPr lang="en-IN" sz="20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</a:t>
            </a:r>
            <a:r>
              <a:rPr lang="en-IN" sz="20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S.No</a:t>
            </a:r>
            <a:r>
              <a:rPr lang="en-IN" sz="20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    Left of rule                                               Right of rule                                         Description</a:t>
            </a:r>
            <a:endParaRPr sz="20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Intelligent Agent: Agents and Environments</a:t>
            </a:r>
            <a:endParaRPr b="1"/>
          </a:p>
        </p:txBody>
      </p:sp>
      <p:sp>
        <p:nvSpPr>
          <p:cNvPr id="90" name="Google Shape;90;p2"/>
          <p:cNvSpPr/>
          <p:nvPr/>
        </p:nvSpPr>
        <p:spPr>
          <a:xfrm>
            <a:off x="2416629" y="5723800"/>
            <a:ext cx="74197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Agents interact with environments through sensors and actuator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1" name="Google Shape;91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416629" y="2129248"/>
            <a:ext cx="6809739" cy="307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/>
        </p:nvSpPr>
        <p:spPr>
          <a:xfrm>
            <a:off x="511629" y="1038876"/>
            <a:ext cx="10515600" cy="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r>
              <a:rPr lang="en-IN" sz="20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</a:t>
            </a:r>
            <a:r>
              <a:rPr lang="en-IN" sz="20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S.No</a:t>
            </a:r>
            <a:r>
              <a:rPr lang="en-IN" sz="20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    Left of rule                                         Right of rule                                         Description</a:t>
            </a:r>
            <a:endParaRPr sz="20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 startAt="9"/>
            </a:pPr>
            <a:r>
              <a:rPr lang="en-IN" dirty="0"/>
              <a:t>(</a:t>
            </a:r>
            <a:r>
              <a:rPr lang="en-IN" dirty="0" err="1"/>
              <a:t>x,y|x</a:t>
            </a:r>
            <a:r>
              <a:rPr lang="en-IN" dirty="0"/>
              <a:t>&gt;0)                      (x-</a:t>
            </a:r>
            <a:r>
              <a:rPr lang="en-IN" dirty="0" err="1"/>
              <a:t>d,y</a:t>
            </a:r>
            <a:r>
              <a:rPr lang="en-IN" dirty="0"/>
              <a:t>)               Pour some water out of the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                                                                      4 </a:t>
            </a:r>
            <a:r>
              <a:rPr lang="en-IN" dirty="0" err="1"/>
              <a:t>ltrs</a:t>
            </a:r>
            <a:r>
              <a:rPr lang="en-IN" dirty="0"/>
              <a:t> jug.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10. (</a:t>
            </a:r>
            <a:r>
              <a:rPr lang="en-IN" dirty="0" err="1"/>
              <a:t>x,y|y</a:t>
            </a:r>
            <a:r>
              <a:rPr lang="en-IN" dirty="0"/>
              <a:t>&gt;0)                      (</a:t>
            </a:r>
            <a:r>
              <a:rPr lang="en-IN" dirty="0" err="1"/>
              <a:t>x,y</a:t>
            </a:r>
            <a:r>
              <a:rPr lang="en-IN" dirty="0"/>
              <a:t>-d)               Pour some water out of the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                                                                      3 </a:t>
            </a:r>
            <a:r>
              <a:rPr lang="en-IN" dirty="0" err="1"/>
              <a:t>ltrs</a:t>
            </a:r>
            <a:r>
              <a:rPr lang="en-IN" dirty="0"/>
              <a:t> jug.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11. (0, 2)                             (2,0)                Pour 2 </a:t>
            </a:r>
            <a:r>
              <a:rPr lang="en-IN" dirty="0" err="1"/>
              <a:t>ltrs</a:t>
            </a:r>
            <a:r>
              <a:rPr lang="en-IN" dirty="0"/>
              <a:t> of water from 3ltrs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                                                                      jug into the 4 </a:t>
            </a:r>
            <a:r>
              <a:rPr lang="en-IN" dirty="0" err="1"/>
              <a:t>ltrs</a:t>
            </a:r>
            <a:r>
              <a:rPr lang="en-IN" dirty="0"/>
              <a:t> jug.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12. (2,y)                              (0,y)                 Empty the 4ltr jug by pouring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/>
              <a:t>                                                                      2ltrs of water on ground.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851263" y="122603"/>
            <a:ext cx="10515600" cy="8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dirty="0"/>
              <a:t>Example 2: Missionaries and Cannibals</a:t>
            </a:r>
            <a:endParaRPr dirty="0"/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9715" y="1138802"/>
            <a:ext cx="9457508" cy="182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9715" y="3407060"/>
            <a:ext cx="9457508" cy="100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79715" y="4537091"/>
            <a:ext cx="9457508" cy="163843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979715" y="3060677"/>
            <a:ext cx="35770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Solution: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979715" y="814567"/>
            <a:ext cx="35770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Problem statement: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979715" y="6300492"/>
            <a:ext cx="48742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6"/>
              </a:rPr>
              <a:t>https://www.youtube.com/watch?v=laLS8gHzROg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5837" y="1149531"/>
            <a:ext cx="10943375" cy="517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r>
              <a:rPr lang="en-IN" sz="1800" b="1"/>
              <a:t>Table. Production rules for Missionaries and Cannibals problem</a:t>
            </a:r>
            <a:endParaRPr sz="1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3555274" y="822326"/>
            <a:ext cx="4478383" cy="60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IN" b="1"/>
              <a:t>Table. Solution path </a:t>
            </a:r>
            <a:endParaRPr b="1"/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1153" y="1575435"/>
            <a:ext cx="9781177" cy="4511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ii. State Space Search</a:t>
            </a:r>
          </a:p>
        </p:txBody>
      </p:sp>
      <p:sp>
        <p:nvSpPr>
          <p:cNvPr id="240" name="Google Shape;24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State space basically consists of four components: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IN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IN" sz="2100" b="1">
                <a:solidFill>
                  <a:srgbClr val="273239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set S containing start states of the problem.</a:t>
            </a:r>
            <a:endParaRPr sz="2100" b="1">
              <a:solidFill>
                <a:srgbClr val="273239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273239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8200" y="3024200"/>
            <a:ext cx="9099624" cy="18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30c65b7f_0_2"/>
          <p:cNvSpPr txBox="1">
            <a:spLocks noGrp="1"/>
          </p:cNvSpPr>
          <p:nvPr>
            <p:ph type="body" idx="1"/>
          </p:nvPr>
        </p:nvSpPr>
        <p:spPr>
          <a:xfrm>
            <a:off x="839416" y="908720"/>
            <a:ext cx="10515600" cy="467450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/>
            <a:r>
              <a:rPr lang="en-IN" dirty="0" smtClean="0"/>
              <a:t> A </a:t>
            </a:r>
            <a:r>
              <a:rPr lang="en-IN" b="1" dirty="0"/>
              <a:t>solution path</a:t>
            </a:r>
            <a:r>
              <a:rPr lang="en-IN" dirty="0"/>
              <a:t> is a path through the graph from a node in S to a node in </a:t>
            </a:r>
            <a:r>
              <a:rPr lang="en-IN" dirty="0" smtClean="0"/>
              <a:t>G.</a:t>
            </a:r>
          </a:p>
          <a:p>
            <a:pPr marL="0" indent="0" algn="just"/>
            <a:endParaRPr lang="en-IN" dirty="0" smtClean="0"/>
          </a:p>
          <a:p>
            <a:pPr marL="0" indent="0" algn="just"/>
            <a:r>
              <a:rPr lang="en-IN" dirty="0" smtClean="0"/>
              <a:t>The </a:t>
            </a:r>
            <a:r>
              <a:rPr lang="en-IN" b="1" dirty="0" smtClean="0"/>
              <a:t>main objective </a:t>
            </a:r>
            <a:r>
              <a:rPr lang="en-IN" dirty="0" smtClean="0"/>
              <a:t>of search algorithm is to determine a solution path in a graph.</a:t>
            </a:r>
          </a:p>
          <a:p>
            <a:pPr marL="0" indent="0" algn="just"/>
            <a:endParaRPr lang="en-IN" dirty="0" smtClean="0"/>
          </a:p>
          <a:p>
            <a:pPr marL="0" indent="0" algn="just"/>
            <a:r>
              <a:rPr lang="en-IN" b="1" dirty="0" smtClean="0"/>
              <a:t>Operators</a:t>
            </a:r>
            <a:r>
              <a:rPr lang="en-IN" dirty="0" smtClean="0"/>
              <a:t> are used to select one solution path as how </a:t>
            </a:r>
            <a:r>
              <a:rPr lang="en-IN" b="1" dirty="0" smtClean="0"/>
              <a:t>production rules </a:t>
            </a:r>
            <a:r>
              <a:rPr lang="en-IN" dirty="0" smtClean="0"/>
              <a:t>are used in PS.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1: Missionaries and Cannibals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416" y="1484784"/>
            <a:ext cx="10515600" cy="4351338"/>
          </a:xfrm>
        </p:spPr>
        <p:txBody>
          <a:bodyPr/>
          <a:lstStyle/>
          <a:p>
            <a:r>
              <a:rPr lang="en-IN" dirty="0" smtClean="0"/>
              <a:t>Operators can be used in both situations:</a:t>
            </a:r>
          </a:p>
          <a:p>
            <a:pPr>
              <a:buNone/>
            </a:pPr>
            <a:r>
              <a:rPr lang="en-IN" dirty="0" smtClean="0"/>
              <a:t>             -&gt;</a:t>
            </a:r>
          </a:p>
          <a:p>
            <a:pPr>
              <a:buNone/>
            </a:pPr>
            <a:r>
              <a:rPr lang="en-IN" dirty="0" smtClean="0"/>
              <a:t>             &lt;-</a:t>
            </a:r>
          </a:p>
          <a:p>
            <a:r>
              <a:rPr lang="en-IN" dirty="0" smtClean="0"/>
              <a:t>Let us represent state (L : R)</a:t>
            </a:r>
          </a:p>
          <a:p>
            <a:pPr lvl="1">
              <a:buNone/>
            </a:pPr>
            <a:r>
              <a:rPr lang="en-IN" dirty="0" smtClean="0"/>
              <a:t> Where,</a:t>
            </a:r>
          </a:p>
          <a:p>
            <a:pPr lvl="1">
              <a:buNone/>
            </a:pPr>
            <a:r>
              <a:rPr lang="en-IN" dirty="0" smtClean="0"/>
              <a:t>       L= n1Mm1C1B</a:t>
            </a:r>
          </a:p>
          <a:p>
            <a:pPr lvl="1">
              <a:buNone/>
            </a:pPr>
            <a:r>
              <a:rPr lang="en-IN" dirty="0" smtClean="0"/>
              <a:t>       R = n2Mm2C0B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9456" y="4941167"/>
            <a:ext cx="8784976" cy="138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4664"/>
            <a:ext cx="10515600" cy="5772299"/>
          </a:xfrm>
        </p:spPr>
        <p:txBody>
          <a:bodyPr/>
          <a:lstStyle/>
          <a:p>
            <a:pPr algn="just">
              <a:buNone/>
            </a:pPr>
            <a:r>
              <a:rPr lang="en-IN" dirty="0" smtClean="0"/>
              <a:t>		Furthermore, invalid states will be filtered out, illegal operators not applicable to some states and some states that are not applicable at all.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432" y="1895230"/>
            <a:ext cx="10369152" cy="391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52184" y="3212976"/>
            <a:ext cx="3385592" cy="1315343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Figure. Search space</a:t>
            </a:r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464" y="188640"/>
            <a:ext cx="6336704" cy="644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b="1" dirty="0" smtClean="0"/>
              <a:t>Table. Two solution paths</a:t>
            </a:r>
            <a:endParaRPr lang="en-IN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5560" y="1916832"/>
            <a:ext cx="736125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92965" y="1528356"/>
            <a:ext cx="4453356" cy="228896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988363" y="4158734"/>
            <a:ext cx="32625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vacuum-cleaner world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with just two locations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96828" y="2534196"/>
            <a:ext cx="5927842" cy="27803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1924534" y="803650"/>
            <a:ext cx="8525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Example:</a:t>
            </a:r>
            <a:endParaRPr sz="2400" b="1" u="sng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5296828" y="1724016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Table. Partial tabulation of a simple agent function for the vacuum-cleaner world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 2: Eight puzzle problem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 smtClean="0"/>
              <a:t>Problem statement: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9456" y="2564904"/>
            <a:ext cx="9937104" cy="1247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664" y="4509120"/>
            <a:ext cx="5016852" cy="168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416" y="764704"/>
            <a:ext cx="10515600" cy="5268243"/>
          </a:xfrm>
        </p:spPr>
        <p:txBody>
          <a:bodyPr/>
          <a:lstStyle/>
          <a:p>
            <a:pPr>
              <a:buNone/>
            </a:pPr>
            <a:r>
              <a:rPr lang="en-IN" b="1" dirty="0" smtClean="0"/>
              <a:t>Solution: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448" y="1988840"/>
            <a:ext cx="9937104" cy="190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416" y="764704"/>
            <a:ext cx="10515600" cy="5268243"/>
          </a:xfrm>
        </p:spPr>
        <p:txBody>
          <a:bodyPr/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algn="ctr">
              <a:buNone/>
            </a:pPr>
            <a:r>
              <a:rPr lang="en-IN" b="1" dirty="0" smtClean="0"/>
              <a:t>Figure. Partial search for Eight puzzle problem</a:t>
            </a:r>
            <a:endParaRPr lang="en-IN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5600" y="908720"/>
            <a:ext cx="731106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Control Strategies: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2776"/>
            <a:ext cx="10515600" cy="4764187"/>
          </a:xfrm>
        </p:spPr>
        <p:txBody>
          <a:bodyPr/>
          <a:lstStyle/>
          <a:p>
            <a:r>
              <a:rPr lang="en-IN" b="1" dirty="0" smtClean="0"/>
              <a:t>Important component s </a:t>
            </a:r>
            <a:r>
              <a:rPr lang="en-IN" dirty="0" smtClean="0"/>
              <a:t>of problem solving.</a:t>
            </a:r>
          </a:p>
          <a:p>
            <a:r>
              <a:rPr lang="en-IN" dirty="0" smtClean="0"/>
              <a:t>Describes the </a:t>
            </a:r>
            <a:r>
              <a:rPr lang="en-IN" b="1" dirty="0" smtClean="0"/>
              <a:t>order of application</a:t>
            </a:r>
            <a:r>
              <a:rPr lang="en-IN" dirty="0" smtClean="0"/>
              <a:t> </a:t>
            </a:r>
            <a:r>
              <a:rPr lang="en-IN" b="1" dirty="0" smtClean="0"/>
              <a:t>of the rules </a:t>
            </a:r>
            <a:r>
              <a:rPr lang="en-IN" dirty="0" smtClean="0"/>
              <a:t>to the current state.</a:t>
            </a:r>
          </a:p>
          <a:p>
            <a:r>
              <a:rPr lang="en-IN" dirty="0" smtClean="0"/>
              <a:t>It should be </a:t>
            </a:r>
            <a:r>
              <a:rPr lang="en-IN" b="1" dirty="0" smtClean="0"/>
              <a:t>systematic.</a:t>
            </a:r>
          </a:p>
          <a:p>
            <a:r>
              <a:rPr lang="en-IN" dirty="0" smtClean="0"/>
              <a:t>It should cause </a:t>
            </a:r>
            <a:r>
              <a:rPr lang="en-IN" b="1" dirty="0" smtClean="0"/>
              <a:t>motion.</a:t>
            </a:r>
          </a:p>
          <a:p>
            <a:r>
              <a:rPr lang="en-IN" dirty="0" smtClean="0"/>
              <a:t>There are two directions in which a search could proceed:</a:t>
            </a:r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9496" y="4221088"/>
            <a:ext cx="7650436" cy="9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Control Strategies (</a:t>
            </a:r>
            <a:r>
              <a:rPr lang="en-IN" b="1" dirty="0" err="1" smtClean="0"/>
              <a:t>Cntd</a:t>
            </a:r>
            <a:r>
              <a:rPr lang="en-IN" b="1" dirty="0" smtClean="0"/>
              <a:t>...):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Forward Chaining</a:t>
            </a:r>
          </a:p>
          <a:p>
            <a:pPr>
              <a:buNone/>
            </a:pPr>
            <a:r>
              <a:rPr lang="en-IN" dirty="0" smtClean="0"/>
              <a:t>             </a:t>
            </a:r>
            <a:r>
              <a:rPr lang="en-IN" u="sng" dirty="0" smtClean="0"/>
              <a:t>Example:</a:t>
            </a:r>
            <a:r>
              <a:rPr lang="en-IN" dirty="0" smtClean="0"/>
              <a:t> Eight puzzle problem</a:t>
            </a:r>
          </a:p>
          <a:p>
            <a:endParaRPr lang="en-IN" dirty="0" smtClean="0"/>
          </a:p>
          <a:p>
            <a:r>
              <a:rPr lang="en-IN" dirty="0" smtClean="0"/>
              <a:t>Backward Chaining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188640"/>
            <a:ext cx="10515600" cy="1325563"/>
          </a:xfrm>
        </p:spPr>
        <p:txBody>
          <a:bodyPr/>
          <a:lstStyle/>
          <a:p>
            <a:r>
              <a:rPr lang="en-IN" b="1" dirty="0" smtClean="0"/>
              <a:t>Characteristics of problem: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2776"/>
            <a:ext cx="10515600" cy="4764187"/>
          </a:xfrm>
        </p:spPr>
        <p:txBody>
          <a:bodyPr/>
          <a:lstStyle/>
          <a:p>
            <a:r>
              <a:rPr lang="en-IN" dirty="0" smtClean="0"/>
              <a:t>Types of problems:</a:t>
            </a:r>
          </a:p>
          <a:p>
            <a:pPr marL="1085850" lvl="1" indent="-514350">
              <a:buFont typeface="+mj-lt"/>
              <a:buAutoNum type="romanLcPeriod"/>
            </a:pPr>
            <a:r>
              <a:rPr lang="en-IN" dirty="0" smtClean="0"/>
              <a:t>Ignorable  </a:t>
            </a:r>
            <a:r>
              <a:rPr lang="en-IN" b="1" u="sng" dirty="0" err="1" smtClean="0"/>
              <a:t>Eg</a:t>
            </a:r>
            <a:r>
              <a:rPr lang="en-IN" b="1" u="sng" dirty="0" smtClean="0"/>
              <a:t>:</a:t>
            </a:r>
            <a:r>
              <a:rPr lang="en-IN" dirty="0" smtClean="0"/>
              <a:t> Proving theorem</a:t>
            </a:r>
          </a:p>
          <a:p>
            <a:pPr marL="1085850" lvl="1" indent="-514350">
              <a:buFont typeface="+mj-lt"/>
              <a:buAutoNum type="romanLcPeriod"/>
            </a:pPr>
            <a:r>
              <a:rPr lang="en-IN" dirty="0" smtClean="0"/>
              <a:t>Recoverable  </a:t>
            </a:r>
            <a:r>
              <a:rPr lang="en-IN" b="1" u="sng" dirty="0" err="1" smtClean="0"/>
              <a:t>Eg</a:t>
            </a:r>
            <a:r>
              <a:rPr lang="en-IN" b="1" u="sng" dirty="0" smtClean="0"/>
              <a:t>:</a:t>
            </a:r>
            <a:r>
              <a:rPr lang="en-IN" dirty="0" smtClean="0"/>
              <a:t> Water jug problem</a:t>
            </a:r>
          </a:p>
          <a:p>
            <a:pPr marL="1085850" lvl="1" indent="-514350">
              <a:buFont typeface="+mj-lt"/>
              <a:buAutoNum type="romanLcPeriod"/>
            </a:pPr>
            <a:r>
              <a:rPr lang="en-IN" dirty="0" smtClean="0"/>
              <a:t>Irrecoverable  </a:t>
            </a:r>
            <a:r>
              <a:rPr lang="en-IN" b="1" u="sng" dirty="0" err="1" smtClean="0"/>
              <a:t>Eg</a:t>
            </a:r>
            <a:r>
              <a:rPr lang="en-IN" b="1" u="sng" dirty="0" smtClean="0"/>
              <a:t>:</a:t>
            </a:r>
            <a:r>
              <a:rPr lang="en-IN" dirty="0" smtClean="0"/>
              <a:t>  Chess, </a:t>
            </a:r>
            <a:r>
              <a:rPr lang="en-IN" dirty="0" err="1" smtClean="0"/>
              <a:t>Palying</a:t>
            </a:r>
            <a:r>
              <a:rPr lang="en-IN" dirty="0" smtClean="0"/>
              <a:t> cards, Snake and Ladder etc.</a:t>
            </a:r>
          </a:p>
          <a:p>
            <a:r>
              <a:rPr lang="en-IN" dirty="0" smtClean="0"/>
              <a:t>Decomposability of a problem  </a:t>
            </a:r>
            <a:r>
              <a:rPr lang="en-IN" sz="2000" b="1" u="sng" dirty="0" err="1" smtClean="0"/>
              <a:t>Eg</a:t>
            </a:r>
            <a:r>
              <a:rPr lang="en-IN" sz="2000" b="1" u="sng" dirty="0" smtClean="0"/>
              <a:t>:</a:t>
            </a:r>
            <a:r>
              <a:rPr lang="en-IN" sz="2000" b="1" dirty="0" smtClean="0"/>
              <a:t>  </a:t>
            </a:r>
            <a:r>
              <a:rPr lang="en-IN" sz="2000" dirty="0" smtClean="0"/>
              <a:t>Divide-and-conquer technique</a:t>
            </a:r>
          </a:p>
          <a:p>
            <a:r>
              <a:rPr lang="en-IN" dirty="0" smtClean="0"/>
              <a:t>Role of knowledge</a:t>
            </a:r>
          </a:p>
          <a:p>
            <a:r>
              <a:rPr lang="en-IN" dirty="0" smtClean="0"/>
              <a:t>Consistency of knowledge base used in solving problem </a:t>
            </a:r>
          </a:p>
          <a:p>
            <a:pPr>
              <a:buNone/>
            </a:pPr>
            <a:r>
              <a:rPr lang="en-IN" dirty="0" smtClean="0"/>
              <a:t>		-</a:t>
            </a:r>
            <a:r>
              <a:rPr lang="en-IN" sz="2400" dirty="0" smtClean="0"/>
              <a:t>Inconsistent knowledge base leads to wrong solutions.</a:t>
            </a:r>
          </a:p>
          <a:p>
            <a:pPr>
              <a:buNone/>
            </a:pPr>
            <a:r>
              <a:rPr lang="en-IN" sz="2400" dirty="0" smtClean="0"/>
              <a:t>               </a:t>
            </a:r>
            <a:r>
              <a:rPr lang="en-IN" sz="2400" b="1" u="sng" dirty="0" err="1" smtClean="0"/>
              <a:t>Eg</a:t>
            </a:r>
            <a:r>
              <a:rPr lang="en-IN" sz="2400" b="1" u="sng" dirty="0" smtClean="0"/>
              <a:t>:</a:t>
            </a:r>
            <a:r>
              <a:rPr lang="en-IN" sz="2400" b="1" dirty="0" smtClean="0"/>
              <a:t> </a:t>
            </a:r>
            <a:r>
              <a:rPr lang="en-IN" sz="2400" dirty="0" smtClean="0"/>
              <a:t>If it is sunny, then it is a daytime. It is sunny day. It is night time.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Characteristics of problem (</a:t>
            </a:r>
            <a:r>
              <a:rPr lang="en-IN" b="1" dirty="0" err="1" smtClean="0"/>
              <a:t>Cntd</a:t>
            </a:r>
            <a:r>
              <a:rPr lang="en-IN" b="1" dirty="0" smtClean="0"/>
              <a:t>..):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Requirement of solution – should analyze whether solution is absolute or relative.</a:t>
            </a:r>
          </a:p>
          <a:p>
            <a:pPr lvl="2" indent="157480">
              <a:buFont typeface="Courier New" panose="02070309020205020404" pitchFamily="49" charset="0"/>
              <a:buChar char="o"/>
            </a:pPr>
            <a:r>
              <a:rPr lang="en-IN" dirty="0" smtClean="0"/>
              <a:t>	</a:t>
            </a:r>
            <a:r>
              <a:rPr lang="en-IN" sz="1800" dirty="0" smtClean="0"/>
              <a:t>Absolute – should find exact solution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dirty="0" smtClean="0"/>
              <a:t>Relative – Reasonably good and approximate solution</a:t>
            </a:r>
          </a:p>
          <a:p>
            <a:pPr lvl="1">
              <a:buNone/>
            </a:pPr>
            <a:r>
              <a:rPr lang="en-IN" b="1" dirty="0" smtClean="0"/>
              <a:t>	</a:t>
            </a:r>
            <a:r>
              <a:rPr lang="en-IN" b="1" u="sng" dirty="0" err="1" smtClean="0"/>
              <a:t>Eg</a:t>
            </a:r>
            <a:r>
              <a:rPr lang="en-IN" b="1" u="sng" dirty="0" smtClean="0"/>
              <a:t>: </a:t>
            </a:r>
            <a:r>
              <a:rPr lang="en-IN" dirty="0" smtClean="0"/>
              <a:t>Travel salesman problem          – best path problem</a:t>
            </a:r>
          </a:p>
          <a:p>
            <a:pPr lvl="1">
              <a:buNone/>
            </a:pPr>
            <a:r>
              <a:rPr lang="en-IN" dirty="0" smtClean="0"/>
              <a:t>	        Water jug problem (absolute)   - any path problem</a:t>
            </a:r>
          </a:p>
          <a:p>
            <a:endParaRPr lang="en-IN" dirty="0" smtClean="0"/>
          </a:p>
          <a:p>
            <a:pPr lvl="2"/>
            <a:r>
              <a:rPr lang="en-IN" dirty="0" smtClean="0"/>
              <a:t>Best path problems are computationally harder compared with any path problem.</a:t>
            </a:r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4" y="1916832"/>
            <a:ext cx="11276512" cy="3816424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838200" y="836712"/>
            <a:ext cx="10515600" cy="6876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2400" b="1" dirty="0" smtClean="0"/>
              <a:t>Uninformed Vs Informed search strategies</a:t>
            </a:r>
            <a:endParaRPr lang="en-IN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375920" y="5157192"/>
            <a:ext cx="3816424" cy="6876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2400" b="1" dirty="0" smtClean="0"/>
              <a:t>, hill climbing etc.</a:t>
            </a:r>
            <a:endParaRPr lang="en-IN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9515" y="476885"/>
            <a:ext cx="3931920" cy="648970"/>
          </a:xfrm>
        </p:spPr>
        <p:txBody>
          <a:bodyPr/>
          <a:lstStyle/>
          <a:p>
            <a:r>
              <a:rPr lang="en-IN" altLang="en-US" b="1"/>
              <a:t>Uninformed Search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781685" y="1671320"/>
            <a:ext cx="10525125" cy="44977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9670415" cy="744855"/>
          </a:xfrm>
        </p:spPr>
        <p:txBody>
          <a:bodyPr>
            <a:normAutofit/>
          </a:bodyPr>
          <a:lstStyle/>
          <a:p>
            <a:r>
              <a:rPr lang="en-IN" altLang="en-US" b="1"/>
              <a:t>Breadth First 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933190"/>
            <a:ext cx="8900160" cy="181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" y="1484630"/>
            <a:ext cx="887984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2431870" y="5297189"/>
            <a:ext cx="7038702" cy="5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r>
              <a:rPr lang="en-IN" sz="1800" b="1"/>
              <a:t>Figure. Examples of task environments and their characteristics</a:t>
            </a:r>
            <a:endParaRPr sz="1800" b="1"/>
          </a:p>
        </p:txBody>
      </p:sp>
      <p:pic>
        <p:nvPicPr>
          <p:cNvPr id="106" name="Google Shape;10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310064" y="1123406"/>
            <a:ext cx="8942678" cy="393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5" y="116840"/>
            <a:ext cx="7481570" cy="650240"/>
          </a:xfrm>
        </p:spPr>
        <p:txBody>
          <a:bodyPr>
            <a:normAutofit/>
          </a:bodyPr>
          <a:lstStyle/>
          <a:p>
            <a:r>
              <a:rPr lang="en-IN" altLang="en-US" b="1"/>
              <a:t>Breadth First Search (cntd...)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11225" y="3717290"/>
            <a:ext cx="10352405" cy="2788285"/>
          </a:xfrm>
          <a:prstGeom prst="rect">
            <a:avLst/>
          </a:prstGeom>
        </p:spPr>
      </p:pic>
      <p:pic>
        <p:nvPicPr>
          <p:cNvPr id="8" name="Picture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836930"/>
            <a:ext cx="10453370" cy="281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0105" y="457200"/>
            <a:ext cx="8417560" cy="850900"/>
          </a:xfrm>
        </p:spPr>
        <p:txBody>
          <a:bodyPr>
            <a:normAutofit fontScale="90000"/>
          </a:bodyPr>
          <a:lstStyle/>
          <a:p>
            <a:r>
              <a:rPr lang="en-IN" altLang="en-US" b="1">
                <a:sym typeface="+mn-ea"/>
              </a:rPr>
              <a:t>Breadth First Search (cntd...)</a:t>
            </a:r>
            <a:r>
              <a:rPr lang="en-IN" altLang="en-US" b="1"/>
              <a:t/>
            </a:r>
            <a:br>
              <a:rPr lang="en-IN" altLang="en-US" b="1"/>
            </a:br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479425" y="1196975"/>
            <a:ext cx="10771505" cy="52793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43660" y="260350"/>
            <a:ext cx="10228580" cy="662305"/>
          </a:xfrm>
        </p:spPr>
        <p:txBody>
          <a:bodyPr/>
          <a:lstStyle/>
          <a:p>
            <a:r>
              <a:rPr lang="en-IN" altLang="en-US" b="1"/>
              <a:t>Breadth First Search Algorithm: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397000" y="1309370"/>
            <a:ext cx="9244965" cy="5490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950" y="1844675"/>
            <a:ext cx="9597390" cy="2180590"/>
          </a:xfrm>
        </p:spPr>
        <p:txBody>
          <a:bodyPr/>
          <a:lstStyle/>
          <a:p>
            <a:r>
              <a:rPr lang="en-IN" altLang="en-US" b="1" u="sng"/>
              <a:t>Example Problem:</a:t>
            </a:r>
            <a:br>
              <a:rPr lang="en-IN" altLang="en-US" b="1" u="sng"/>
            </a:br>
            <a:r>
              <a:rPr lang="en-IN" altLang="en-US" b="1"/>
              <a:t/>
            </a:r>
            <a:br>
              <a:rPr lang="en-IN" altLang="en-US" b="1"/>
            </a:br>
            <a:r>
              <a:rPr lang="en-IN" altLang="en-US" b="1"/>
              <a:t>	 Water Jug Problem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5" y="188595"/>
            <a:ext cx="7552690" cy="821055"/>
          </a:xfrm>
        </p:spPr>
        <p:txBody>
          <a:bodyPr/>
          <a:lstStyle/>
          <a:p>
            <a:r>
              <a:rPr lang="en-IN" altLang="en-US" sz="3600" b="1"/>
              <a:t>Depth First Search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82980" y="1340485"/>
            <a:ext cx="10362565" cy="40944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5551170" cy="794385"/>
          </a:xfrm>
        </p:spPr>
        <p:txBody>
          <a:bodyPr>
            <a:normAutofit fontScale="90000"/>
          </a:bodyPr>
          <a:lstStyle/>
          <a:p>
            <a:r>
              <a:rPr lang="en-IN" altLang="en-US" sz="4000" b="1">
                <a:sym typeface="+mn-ea"/>
              </a:rPr>
              <a:t>Depth First Search (Cntd..)</a:t>
            </a:r>
            <a:r>
              <a:rPr lang="en-IN" altLang="en-US" b="1"/>
              <a:t/>
            </a:r>
            <a:br>
              <a:rPr lang="en-IN" altLang="en-US" b="1"/>
            </a:br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840105" y="908685"/>
            <a:ext cx="7837805" cy="2489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" y="3500755"/>
            <a:ext cx="9185910" cy="30264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6070600" cy="967105"/>
          </a:xfrm>
        </p:spPr>
        <p:txBody>
          <a:bodyPr/>
          <a:lstStyle/>
          <a:p>
            <a:r>
              <a:rPr lang="en-IN" altLang="en-US" b="1">
                <a:sym typeface="+mn-ea"/>
              </a:rPr>
              <a:t>Depth First Search (Cntd..)</a:t>
            </a:r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839470" y="1844675"/>
            <a:ext cx="9777095" cy="406844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0105" y="457200"/>
            <a:ext cx="7092950" cy="1139825"/>
          </a:xfrm>
        </p:spPr>
        <p:txBody>
          <a:bodyPr/>
          <a:lstStyle/>
          <a:p>
            <a:r>
              <a:rPr lang="en-IN" altLang="en-US" b="1">
                <a:sym typeface="+mn-ea"/>
              </a:rPr>
              <a:t>Depth First Search (Cntd..)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641985" y="1777365"/>
            <a:ext cx="10713720" cy="43656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6084570" cy="995680"/>
          </a:xfrm>
        </p:spPr>
        <p:txBody>
          <a:bodyPr>
            <a:normAutofit/>
          </a:bodyPr>
          <a:lstStyle/>
          <a:p>
            <a:r>
              <a:rPr lang="en-IN" altLang="en-US" b="1">
                <a:sym typeface="+mn-ea"/>
              </a:rPr>
              <a:t>Algorithm for Depth First Search </a:t>
            </a:r>
            <a:r>
              <a:rPr lang="en-US">
                <a:sym typeface="+mn-ea"/>
              </a:rPr>
              <a:t/>
            </a:r>
            <a:br>
              <a:rPr lang="en-US">
                <a:sym typeface="+mn-ea"/>
              </a:rPr>
            </a:br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767080" y="1196975"/>
            <a:ext cx="10641965" cy="53606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950" y="1844675"/>
            <a:ext cx="9597390" cy="2180590"/>
          </a:xfrm>
        </p:spPr>
        <p:txBody>
          <a:bodyPr/>
          <a:lstStyle/>
          <a:p>
            <a:r>
              <a:rPr lang="en-IN" altLang="en-US" b="1" u="sng"/>
              <a:t>Example Problem:</a:t>
            </a:r>
            <a:br>
              <a:rPr lang="en-IN" altLang="en-US" b="1" u="sng"/>
            </a:br>
            <a:r>
              <a:rPr lang="en-IN" altLang="en-US" b="1"/>
              <a:t/>
            </a:r>
            <a:br>
              <a:rPr lang="en-IN" altLang="en-US" b="1"/>
            </a:br>
            <a:r>
              <a:rPr lang="en-IN" altLang="en-US" b="1"/>
              <a:t>	 Water Jug 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Structure of Agents</a:t>
            </a:r>
            <a:endParaRPr b="1"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13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Agent Programs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IN"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1651" y="2439216"/>
            <a:ext cx="9119784" cy="2341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2420982" y="4963886"/>
            <a:ext cx="73630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The TABLE-DRIVEN-AGENT program is invoked for each new percept and returns an action each time. It retains the complete percept sequence 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881380"/>
          </a:xfrm>
        </p:spPr>
        <p:txBody>
          <a:bodyPr/>
          <a:lstStyle/>
          <a:p>
            <a:r>
              <a:rPr lang="en-IN" altLang="en-US" b="1"/>
              <a:t>Comparisions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622935" y="1628775"/>
            <a:ext cx="999236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5" y="260985"/>
            <a:ext cx="5911850" cy="906145"/>
          </a:xfrm>
        </p:spPr>
        <p:txBody>
          <a:bodyPr/>
          <a:lstStyle/>
          <a:p>
            <a:r>
              <a:rPr lang="en-IN" altLang="en-US" b="1">
                <a:sym typeface="+mn-ea"/>
              </a:rPr>
              <a:t>Comparisions</a:t>
            </a:r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695325" y="1167130"/>
            <a:ext cx="10541000" cy="53790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7077710" cy="935990"/>
          </a:xfrm>
        </p:spPr>
        <p:txBody>
          <a:bodyPr/>
          <a:lstStyle/>
          <a:p>
            <a:r>
              <a:rPr lang="en-IN" altLang="en-US" b="1"/>
              <a:t>Analysis of Search Methods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11225" y="1772920"/>
            <a:ext cx="10036810" cy="45796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7077710" cy="935990"/>
          </a:xfrm>
        </p:spPr>
        <p:txBody>
          <a:bodyPr/>
          <a:lstStyle/>
          <a:p>
            <a:r>
              <a:rPr lang="en-IN" altLang="en-US" b="1"/>
              <a:t>Analysis of Search Methods (Cntd..)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767080" y="1628775"/>
            <a:ext cx="10595610" cy="21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4437380"/>
            <a:ext cx="9803765" cy="16573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776492" cy="739552"/>
          </a:xfrm>
        </p:spPr>
        <p:txBody>
          <a:bodyPr/>
          <a:lstStyle/>
          <a:p>
            <a:pPr algn="ctr"/>
            <a:r>
              <a:rPr lang="en-IN" b="1" dirty="0" smtClean="0"/>
              <a:t>Informed (heuristic) Search Strategies</a:t>
            </a:r>
            <a:endParaRPr lang="en-IN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344" y="1556792"/>
            <a:ext cx="117729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776492" cy="73955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Informed (heuristic) Search Strategies (</a:t>
            </a:r>
            <a:r>
              <a:rPr lang="en-IN" b="1" dirty="0" err="1" smtClean="0"/>
              <a:t>Cntd</a:t>
            </a:r>
            <a:r>
              <a:rPr lang="en-IN" b="1" dirty="0" smtClean="0"/>
              <a:t>..)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360" y="1628800"/>
            <a:ext cx="11630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776492" cy="73955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Informed (heuristic) Search Strategies (</a:t>
            </a:r>
            <a:r>
              <a:rPr lang="en-IN" b="1" dirty="0" err="1" smtClean="0"/>
              <a:t>Cntd</a:t>
            </a:r>
            <a:r>
              <a:rPr lang="en-IN" b="1" dirty="0" smtClean="0"/>
              <a:t>..)</a:t>
            </a:r>
            <a:endParaRPr lang="en-IN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368" y="1340768"/>
            <a:ext cx="114014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/>
          <p:nvPr/>
        </p:nvSpPr>
        <p:spPr>
          <a:xfrm>
            <a:off x="695400" y="4221088"/>
            <a:ext cx="9145016" cy="73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/>
            </a:pPr>
            <a:r>
              <a:rPr kumimoji="0" lang="en-I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Helpful for the problems which take infinite time.</a:t>
            </a:r>
            <a:endParaRPr kumimoji="0" lang="en-IN" sz="3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776492" cy="739552"/>
          </a:xfrm>
        </p:spPr>
        <p:txBody>
          <a:bodyPr>
            <a:normAutofit/>
          </a:bodyPr>
          <a:lstStyle/>
          <a:p>
            <a:r>
              <a:rPr lang="en-IN" b="1" u="sng" dirty="0" smtClean="0"/>
              <a:t>Types of heuristics:</a:t>
            </a:r>
            <a:endParaRPr lang="en-IN" b="1" u="sn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360" y="1556792"/>
            <a:ext cx="112776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632476" cy="811560"/>
          </a:xfrm>
        </p:spPr>
        <p:txBody>
          <a:bodyPr/>
          <a:lstStyle/>
          <a:p>
            <a:r>
              <a:rPr lang="en-IN" b="1" dirty="0" smtClean="0"/>
              <a:t>Heuristic Search Techniques</a:t>
            </a:r>
            <a:endParaRPr lang="en-IN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400" y="1484784"/>
            <a:ext cx="97631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6631940" cy="924560"/>
          </a:xfrm>
        </p:spPr>
        <p:txBody>
          <a:bodyPr/>
          <a:lstStyle/>
          <a:p>
            <a:r>
              <a:rPr lang="en-IN" b="1" dirty="0" smtClean="0"/>
              <a:t>Heuristic function</a:t>
            </a:r>
            <a:endParaRPr lang="en-IN" b="1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11225" y="3068955"/>
            <a:ext cx="10278745" cy="2430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409825"/>
            <a:ext cx="5705475" cy="3689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11225" y="1917065"/>
            <a:ext cx="37001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h(n) -&gt; heuristic function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 u="sng"/>
              <a:t>Types of agent programs:</a:t>
            </a:r>
            <a:endParaRPr b="1" u="sng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Simple reflex agent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Model-based reflex agent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Goal-based agent and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Utility-based agent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70" y="188595"/>
            <a:ext cx="6089650" cy="759460"/>
          </a:xfrm>
        </p:spPr>
        <p:txBody>
          <a:bodyPr/>
          <a:lstStyle/>
          <a:p>
            <a:r>
              <a:rPr lang="en-IN" altLang="en-US" b="1"/>
              <a:t>Hill Climbing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84630"/>
            <a:ext cx="10234295" cy="9512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39470" y="2997200"/>
            <a:ext cx="10354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600" b="1" dirty="0"/>
              <a:t>Two methods:</a:t>
            </a:r>
          </a:p>
          <a:p>
            <a:pPr marL="342900" indent="-342900">
              <a:buFont typeface="+mj-lt"/>
              <a:buAutoNum type="romanLcPeriod"/>
            </a:pPr>
            <a:r>
              <a:rPr lang="en-IN" altLang="en-US" sz="1600" dirty="0"/>
              <a:t>Simple hill climbing</a:t>
            </a:r>
          </a:p>
          <a:p>
            <a:pPr marL="342900" indent="-342900">
              <a:buFont typeface="+mj-lt"/>
              <a:buAutoNum type="romanLcPeriod"/>
            </a:pPr>
            <a:r>
              <a:rPr lang="en-IN" altLang="en-US" sz="1600" dirty="0"/>
              <a:t>Steepest hill climbing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70" y="44450"/>
            <a:ext cx="6089650" cy="759460"/>
          </a:xfrm>
        </p:spPr>
        <p:txBody>
          <a:bodyPr/>
          <a:lstStyle/>
          <a:p>
            <a:r>
              <a:rPr lang="en-IN" altLang="en-US" b="1"/>
              <a:t>Hill Climbing (Cntd..)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695325" y="1861185"/>
            <a:ext cx="5095240" cy="38398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343025" y="6093460"/>
            <a:ext cx="2497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/>
              <a:t>Figure.</a:t>
            </a:r>
            <a:r>
              <a:rPr lang="en-IN" altLang="en-US"/>
              <a:t> Flowchart for Simple Hill climbing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822325"/>
            <a:ext cx="10929620" cy="7137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39470" y="1554480"/>
            <a:ext cx="5220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less time consuming.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90" y="1844675"/>
            <a:ext cx="3745230" cy="37452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92035" y="5589905"/>
            <a:ext cx="4231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iii. If it not better than the current state </a:t>
            </a:r>
          </a:p>
          <a:p>
            <a:r>
              <a:rPr lang="en-IN" altLang="en-US"/>
              <a:t>then go to step-2.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70" y="44450"/>
            <a:ext cx="6089650" cy="759460"/>
          </a:xfrm>
        </p:spPr>
        <p:txBody>
          <a:bodyPr/>
          <a:lstStyle/>
          <a:p>
            <a:r>
              <a:rPr lang="en-IN" altLang="en-US" b="1"/>
              <a:t>Hill Climbing (Cntd..)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631315" y="908685"/>
            <a:ext cx="9202420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70" y="44450"/>
            <a:ext cx="6089650" cy="759460"/>
          </a:xfrm>
        </p:spPr>
        <p:txBody>
          <a:bodyPr/>
          <a:lstStyle/>
          <a:p>
            <a:r>
              <a:rPr lang="en-IN" altLang="en-US" b="1"/>
              <a:t>Example for Hill Climbing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82980" y="836930"/>
            <a:ext cx="7954010" cy="58508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70" y="188595"/>
            <a:ext cx="7519670" cy="759460"/>
          </a:xfrm>
        </p:spPr>
        <p:txBody>
          <a:bodyPr>
            <a:normAutofit/>
          </a:bodyPr>
          <a:lstStyle/>
          <a:p>
            <a:r>
              <a:rPr lang="en-IN" altLang="en-US" b="1"/>
              <a:t>Problems/ Limitations of Hill Climbing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262890" y="2420620"/>
            <a:ext cx="4645025" cy="319659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39470" y="1196975"/>
            <a:ext cx="10354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There are few problems with hill climbing.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The search process may reach to a position that is not a solution from there no more improves the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This will happen if it has reached a local maxima, a plateau or a ridge.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600"/>
          </a:p>
          <a:p>
            <a:endParaRPr lang="en-IN" alt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20" y="2487930"/>
            <a:ext cx="6999605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617220"/>
          </a:xfrm>
        </p:spPr>
        <p:txBody>
          <a:bodyPr/>
          <a:lstStyle/>
          <a:p>
            <a:r>
              <a:rPr lang="en-IN" altLang="en-US" b="1"/>
              <a:t>A* Algorithm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11225" y="2853055"/>
            <a:ext cx="9851390" cy="83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4077335"/>
            <a:ext cx="8757285" cy="2152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585" y="404495"/>
            <a:ext cx="4906645" cy="577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" y="1340485"/>
            <a:ext cx="7437755" cy="116395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232150" y="764540"/>
            <a:ext cx="631190" cy="36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70" y="548640"/>
            <a:ext cx="3931920" cy="818515"/>
          </a:xfrm>
        </p:spPr>
        <p:txBody>
          <a:bodyPr/>
          <a:lstStyle/>
          <a:p>
            <a:r>
              <a:rPr lang="en-IN" altLang="en-US"/>
              <a:t>Why A* Algorithm?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840105" y="1772920"/>
            <a:ext cx="10187305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9470" y="621030"/>
            <a:ext cx="3931920" cy="537210"/>
          </a:xfrm>
        </p:spPr>
        <p:txBody>
          <a:bodyPr>
            <a:normAutofit/>
          </a:bodyPr>
          <a:lstStyle/>
          <a:p>
            <a:r>
              <a:rPr lang="en-IN" altLang="en-US" b="1"/>
              <a:t>A* Algorithm (Cntd...)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" y="1268730"/>
            <a:ext cx="8584565" cy="498475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659765" y="1988820"/>
            <a:ext cx="8799195" cy="1556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" y="4454525"/>
            <a:ext cx="6875145" cy="198374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659765" y="3573145"/>
            <a:ext cx="8646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/>
              <a:t>f(N)</a:t>
            </a:r>
            <a:r>
              <a:rPr lang="en-IN" altLang="en-US"/>
              <a:t> -&gt; </a:t>
            </a:r>
          </a:p>
          <a:p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Determines the order in which the search visits nodes in the tree.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721360"/>
          </a:xfrm>
        </p:spPr>
        <p:txBody>
          <a:bodyPr>
            <a:normAutofit/>
          </a:bodyPr>
          <a:lstStyle/>
          <a:p>
            <a:r>
              <a:rPr lang="en-IN" altLang="en-US" b="1"/>
              <a:t>A* Algorithm (Cntd...)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767080" y="1268730"/>
            <a:ext cx="8646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/>
              <a:t>g(N)</a:t>
            </a:r>
            <a:r>
              <a:rPr lang="en-IN" altLang="en-US"/>
              <a:t> -&gt; </a:t>
            </a:r>
          </a:p>
          <a:p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Cost from start node to current node 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695325" y="2204720"/>
            <a:ext cx="6934835" cy="16592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67080" y="3992880"/>
            <a:ext cx="8646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/>
              <a:t>h(N)</a:t>
            </a:r>
            <a:r>
              <a:rPr lang="en-IN" altLang="en-US"/>
              <a:t> -&gt; </a:t>
            </a:r>
          </a:p>
          <a:p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Estimated cost of getting from current node N to the goal node.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4725035"/>
            <a:ext cx="6600190" cy="17564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7080" y="764540"/>
            <a:ext cx="3931920" cy="678815"/>
          </a:xfrm>
        </p:spPr>
        <p:txBody>
          <a:bodyPr/>
          <a:lstStyle/>
          <a:p>
            <a:r>
              <a:rPr lang="en-IN" altLang="en-US" b="1"/>
              <a:t>A* Algorithm (Cntd..)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911225" y="1844675"/>
            <a:ext cx="894842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/>
              <a:t>1. Simple reflex agent 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  <p:pic>
        <p:nvPicPr>
          <p:cNvPr id="126" name="Google Shape;126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06505" y="1815736"/>
            <a:ext cx="9476858" cy="177475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/>
          <p:nvPr/>
        </p:nvSpPr>
        <p:spPr>
          <a:xfrm>
            <a:off x="1449977" y="4072487"/>
            <a:ext cx="85300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The agent program for a simple reflex agent in the two-state vacuum environment. This program implements the agent function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470" y="188595"/>
            <a:ext cx="3931920" cy="894080"/>
          </a:xfrm>
        </p:spPr>
        <p:txBody>
          <a:bodyPr/>
          <a:lstStyle/>
          <a:p>
            <a:r>
              <a:rPr lang="en-IN" altLang="en-US" b="1"/>
              <a:t>A* Algorithm (Cntd..)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055370" y="1268730"/>
            <a:ext cx="8442325" cy="530669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470" y="188595"/>
            <a:ext cx="3931920" cy="894080"/>
          </a:xfrm>
        </p:spPr>
        <p:txBody>
          <a:bodyPr/>
          <a:lstStyle/>
          <a:p>
            <a:r>
              <a:rPr lang="en-IN" altLang="en-US" b="1"/>
              <a:t>A* Algorithm (Cntd..)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268730"/>
            <a:ext cx="8867140" cy="53009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470" y="188595"/>
            <a:ext cx="3931920" cy="894080"/>
          </a:xfrm>
        </p:spPr>
        <p:txBody>
          <a:bodyPr/>
          <a:lstStyle/>
          <a:p>
            <a:r>
              <a:rPr lang="en-IN" altLang="en-US" b="1"/>
              <a:t>A* Algorithm (Cntd..)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1844675"/>
            <a:ext cx="9017635" cy="39395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0104" y="457200"/>
            <a:ext cx="9000311" cy="981075"/>
          </a:xfrm>
        </p:spPr>
        <p:txBody>
          <a:bodyPr/>
          <a:lstStyle/>
          <a:p>
            <a:r>
              <a:rPr lang="en-IN" altLang="en-US" b="1" dirty="0"/>
              <a:t>Example Problem 1</a:t>
            </a:r>
            <a:r>
              <a:rPr lang="en-IN" altLang="en-US" b="1" dirty="0" smtClean="0"/>
              <a:t>: TSP</a:t>
            </a:r>
            <a:endParaRPr lang="en-IN" altLang="en-US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775460" y="1700530"/>
            <a:ext cx="7297420" cy="426148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4" y="457200"/>
            <a:ext cx="8640271" cy="866140"/>
          </a:xfrm>
        </p:spPr>
        <p:txBody>
          <a:bodyPr>
            <a:normAutofit/>
          </a:bodyPr>
          <a:lstStyle/>
          <a:p>
            <a:r>
              <a:rPr lang="en-IN" altLang="en-US" b="1" dirty="0"/>
              <a:t>Example Problem 2</a:t>
            </a:r>
            <a:r>
              <a:rPr lang="en-IN" altLang="en-US" b="1" dirty="0" smtClean="0"/>
              <a:t>: 8 Puzzle </a:t>
            </a:r>
            <a:r>
              <a:rPr lang="en-IN" altLang="en-US" b="1" dirty="0"/>
              <a:t>P</a:t>
            </a:r>
            <a:r>
              <a:rPr lang="en-IN" altLang="en-US" b="1" dirty="0" smtClean="0"/>
              <a:t>roblem</a:t>
            </a:r>
            <a:endParaRPr lang="en-IN" alt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149475" y="4653280"/>
            <a:ext cx="6388735" cy="918210"/>
          </a:xfrm>
        </p:spPr>
        <p:txBody>
          <a:bodyPr/>
          <a:lstStyle/>
          <a:p>
            <a:r>
              <a:rPr lang="en-IN" altLang="en-US"/>
              <a:t>    </a:t>
            </a:r>
            <a:r>
              <a:rPr lang="en-IN" altLang="en-US" b="1"/>
              <a:t>    Start State                                                         Goal State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991360" y="1917065"/>
            <a:ext cx="6689725" cy="2439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448725" y="561702"/>
            <a:ext cx="9221316" cy="419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/>
          <p:nvPr/>
        </p:nvSpPr>
        <p:spPr>
          <a:xfrm>
            <a:off x="3279788" y="5047009"/>
            <a:ext cx="50404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Schematic diagram of a simple reflex agent.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527349" y="1541193"/>
            <a:ext cx="9241805" cy="24058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/>
          <p:nvPr/>
        </p:nvSpPr>
        <p:spPr>
          <a:xfrm>
            <a:off x="1946366" y="4325872"/>
            <a:ext cx="7811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Figure. A simple reflex agent</a:t>
            </a:r>
            <a:endParaRPr sz="1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1012</Words>
  <Application>Microsoft Office PowerPoint</Application>
  <PresentationFormat>Custom</PresentationFormat>
  <Paragraphs>188</Paragraphs>
  <Slides>74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Unit-1</vt:lpstr>
      <vt:lpstr>Intelligent Agent: Agents and Environments</vt:lpstr>
      <vt:lpstr>Slide 3</vt:lpstr>
      <vt:lpstr>Figure. Examples of task environments and their characteristics</vt:lpstr>
      <vt:lpstr>Structure of Agents</vt:lpstr>
      <vt:lpstr>Types of agent programs:</vt:lpstr>
      <vt:lpstr>1. Simple reflex agent  </vt:lpstr>
      <vt:lpstr>Slide 8</vt:lpstr>
      <vt:lpstr>Slide 9</vt:lpstr>
      <vt:lpstr>2. Model-based reflex agent </vt:lpstr>
      <vt:lpstr>Slide 11</vt:lpstr>
      <vt:lpstr>3. Goal-based agent </vt:lpstr>
      <vt:lpstr>4. Utility-based agent </vt:lpstr>
      <vt:lpstr>Learning Agent</vt:lpstr>
      <vt:lpstr>How the components of agent programs work</vt:lpstr>
      <vt:lpstr>What are search algorithms?</vt:lpstr>
      <vt:lpstr>Solving Problem by searching</vt:lpstr>
      <vt:lpstr>Example- 1. Water Jug Problem </vt:lpstr>
      <vt:lpstr>Table. Production rules for water jug problem</vt:lpstr>
      <vt:lpstr>Slide 20</vt:lpstr>
      <vt:lpstr>Example 2: Missionaries and Cannibals</vt:lpstr>
      <vt:lpstr>Table. Production rules for Missionaries and Cannibals problem</vt:lpstr>
      <vt:lpstr>Table. Solution path </vt:lpstr>
      <vt:lpstr>ii. State Space Search</vt:lpstr>
      <vt:lpstr>Slide 25</vt:lpstr>
      <vt:lpstr>Example 1: Missionaries and Cannibals</vt:lpstr>
      <vt:lpstr>Slide 27</vt:lpstr>
      <vt:lpstr>Slide 28</vt:lpstr>
      <vt:lpstr>Table. Two solution paths</vt:lpstr>
      <vt:lpstr>Example 2: Eight puzzle problem</vt:lpstr>
      <vt:lpstr>Slide 31</vt:lpstr>
      <vt:lpstr>Slide 32</vt:lpstr>
      <vt:lpstr>Control Strategies:</vt:lpstr>
      <vt:lpstr>Control Strategies (Cntd...):</vt:lpstr>
      <vt:lpstr>Characteristics of problem:</vt:lpstr>
      <vt:lpstr>Characteristics of problem (Cntd..):</vt:lpstr>
      <vt:lpstr>Slide 37</vt:lpstr>
      <vt:lpstr>Uninformed Search</vt:lpstr>
      <vt:lpstr>Breadth First Search</vt:lpstr>
      <vt:lpstr>Breadth First Search (cntd...)</vt:lpstr>
      <vt:lpstr>Breadth First Search (cntd...) </vt:lpstr>
      <vt:lpstr>Breadth First Search Algorithm:</vt:lpstr>
      <vt:lpstr>Example Problem:    Water Jug Problem</vt:lpstr>
      <vt:lpstr>Depth First Search</vt:lpstr>
      <vt:lpstr>Depth First Search (Cntd..) </vt:lpstr>
      <vt:lpstr>Depth First Search (Cntd..)</vt:lpstr>
      <vt:lpstr>Depth First Search (Cntd..) </vt:lpstr>
      <vt:lpstr>Algorithm for Depth First Search  </vt:lpstr>
      <vt:lpstr>Example Problem:    Water Jug Problem</vt:lpstr>
      <vt:lpstr>Comparisions</vt:lpstr>
      <vt:lpstr>Comparisions</vt:lpstr>
      <vt:lpstr>Analysis of Search Methods</vt:lpstr>
      <vt:lpstr>Analysis of Search Methods (Cntd..)</vt:lpstr>
      <vt:lpstr>Informed (heuristic) Search Strategies</vt:lpstr>
      <vt:lpstr>Informed (heuristic) Search Strategies (Cntd..)</vt:lpstr>
      <vt:lpstr>Informed (heuristic) Search Strategies (Cntd..)</vt:lpstr>
      <vt:lpstr>Types of heuristics:</vt:lpstr>
      <vt:lpstr>Heuristic Search Techniques</vt:lpstr>
      <vt:lpstr>Heuristic function</vt:lpstr>
      <vt:lpstr>Hill Climbing</vt:lpstr>
      <vt:lpstr>Hill Climbing (Cntd..)</vt:lpstr>
      <vt:lpstr>Hill Climbing (Cntd..)</vt:lpstr>
      <vt:lpstr>Example for Hill Climbing</vt:lpstr>
      <vt:lpstr>Problems/ Limitations of Hill Climbing</vt:lpstr>
      <vt:lpstr>A* Algorithm</vt:lpstr>
      <vt:lpstr>Why A* Algorithm?</vt:lpstr>
      <vt:lpstr>A* Algorithm (Cntd...)</vt:lpstr>
      <vt:lpstr>A* Algorithm (Cntd...)</vt:lpstr>
      <vt:lpstr>A* Algorithm (Cntd..)</vt:lpstr>
      <vt:lpstr>A* Algorithm (Cntd..)</vt:lpstr>
      <vt:lpstr>A* Algorithm (Cntd..)</vt:lpstr>
      <vt:lpstr>A* Algorithm (Cntd..)</vt:lpstr>
      <vt:lpstr>Example Problem 1: TSP</vt:lpstr>
      <vt:lpstr>Example Problem 2: 8 Puzzle Problem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Windows User</dc:creator>
  <cp:lastModifiedBy>Admin</cp:lastModifiedBy>
  <cp:revision>97</cp:revision>
  <dcterms:created xsi:type="dcterms:W3CDTF">2021-09-14T09:31:00Z</dcterms:created>
  <dcterms:modified xsi:type="dcterms:W3CDTF">2022-08-25T04:34:56Z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51B0DCAADCA6454B9141AD5D2ECF4F0C</vt:lpwstr>
  </property>
  <property fmtid="{D5CDD505-2E9C-101B-9397-08002B2CF9AE}" pid="3" name="KSOProductBuildVer">
    <vt:lpwstr>1033-11.2.0.10323</vt:lpwstr>
  </property>
</Properties>
</file>